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65" r:id="rId2"/>
    <p:sldId id="259" r:id="rId3"/>
    <p:sldId id="324" r:id="rId4"/>
    <p:sldId id="257" r:id="rId5"/>
    <p:sldId id="311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3" r:id="rId15"/>
    <p:sldId id="326" r:id="rId16"/>
    <p:sldId id="327" r:id="rId17"/>
    <p:sldId id="335" r:id="rId18"/>
    <p:sldId id="328" r:id="rId19"/>
    <p:sldId id="329" r:id="rId20"/>
    <p:sldId id="330" r:id="rId21"/>
    <p:sldId id="331" r:id="rId22"/>
    <p:sldId id="332" r:id="rId23"/>
    <p:sldId id="336" r:id="rId24"/>
    <p:sldId id="334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Karla" pitchFamily="2" charset="0"/>
      <p:regular r:id="rId31"/>
      <p:bold r:id="rId32"/>
    </p:embeddedFont>
    <p:embeddedFont>
      <p:font typeface="Red Hat Display" panose="020B0604020202020204" charset="0"/>
      <p:regular r:id="rId33"/>
      <p:bold r:id="rId34"/>
      <p:italic r:id="rId35"/>
      <p:bold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47E411-9BD7-4C67-8E57-1A61CC22C92B}">
  <a:tblStyle styleId="{B847E411-9BD7-4C67-8E57-1A61CC22C9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-5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b8d6ea64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b8d6ea64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065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21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32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314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48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783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893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62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fb8d6ea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fb8d6ea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3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798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148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56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08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343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13100" y="1283025"/>
            <a:ext cx="29991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13100" y="2871375"/>
            <a:ext cx="29991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1245900" y="1621350"/>
            <a:ext cx="2623200" cy="8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1245900" y="2342550"/>
            <a:ext cx="26232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5809650" y="533323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5809650" y="854858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5" hasCustomPrompt="1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 hasCustomPrompt="1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5809650" y="1573814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5809650" y="1897449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5809650" y="2615506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3"/>
          </p:nvPr>
        </p:nvSpPr>
        <p:spPr>
          <a:xfrm>
            <a:off x="5809650" y="2939141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5809650" y="3657198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5809650" y="3980833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8" r:id="rId4"/>
    <p:sldLayoutId id="2147483659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FAC580-7CBC-7BD6-D424-84B1F3AC54E3}"/>
              </a:ext>
            </a:extLst>
          </p:cNvPr>
          <p:cNvSpPr txBox="1"/>
          <p:nvPr/>
        </p:nvSpPr>
        <p:spPr>
          <a:xfrm>
            <a:off x="504824" y="242831"/>
            <a:ext cx="8303559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INSTITUTO SUPERIOR TECNOLOGICO PRIVADO CIBERTEC                                                                      CARRERAS PROFESIONALES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ÁNALISIS Y DISEÑO DE SISTEMAS I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sz="24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“Acciones Correctivas y Auditorías Internas del SGSI” </a:t>
            </a:r>
            <a:endParaRPr lang="es-PE" sz="24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TERCER CICLO                                                                                                                                                              SECCIÓN T3CL                                                                                                                                                           SEMESTRE 2022-01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CARRERAS PROFESIONALES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CIBERTEC                                                                                                                        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Lima Centro, 2022</a:t>
            </a:r>
            <a:endParaRPr lang="es-PE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PE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29" y="35281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62235" y="750880"/>
            <a:ext cx="3336276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Diagrama de Actividades de Negocio – CUN02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73882" y="54058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885C10-A447-4E2E-D6DB-DF2AEF3D9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36" y="1148946"/>
            <a:ext cx="8945928" cy="39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64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29" y="35281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62235" y="750880"/>
            <a:ext cx="3336276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Diagrama de Actividades de Negocio – CUN02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73882" y="54058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688114-C9BD-7A48-2C0A-66AEE00B1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7" y="1171480"/>
            <a:ext cx="8437826" cy="39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80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29" y="35281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62235" y="750880"/>
            <a:ext cx="3336276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Diagrama de Actividades de Negocio – CUN02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73882" y="54058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B8A07C-0209-3AB3-3743-8D1AB12F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46" y="1171480"/>
            <a:ext cx="8133907" cy="39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21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29" y="35281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62235" y="750880"/>
            <a:ext cx="3336276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Diagrama de Actividades de Negocio – CUN02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73882" y="54058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99DF4F-0170-BF65-1C38-AA7929701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11" y="1171480"/>
            <a:ext cx="8362978" cy="39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92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29" y="35281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62235" y="750880"/>
            <a:ext cx="2900342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Matriz de Actividades vs Requisitos 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73882" y="54058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BF9F90-F908-C10E-B40E-EAE52C42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8946"/>
            <a:ext cx="9144000" cy="39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6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29" y="35281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66279" y="750880"/>
            <a:ext cx="3933914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Diagrama de CU(Sistema) Por Paquete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73882" y="54058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07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EF227B4-86C9-8D88-E62B-D731B574E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37" y="1569546"/>
            <a:ext cx="4048125" cy="32670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068D1B6-B82D-E8C4-A16E-FD7E7C2710DE}"/>
              </a:ext>
            </a:extLst>
          </p:cNvPr>
          <p:cNvSpPr txBox="1"/>
          <p:nvPr/>
        </p:nvSpPr>
        <p:spPr>
          <a:xfrm>
            <a:off x="1057275" y="1222730"/>
            <a:ext cx="745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Paquete: P01- Gestión de Acciones Correctivas del SGSI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4841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7CD994-1A42-B9FC-E5E3-1AA4DCEA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851048"/>
            <a:ext cx="7115175" cy="408290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46C8EC-C780-09E9-1F2B-90C8355D3B4C}"/>
              </a:ext>
            </a:extLst>
          </p:cNvPr>
          <p:cNvSpPr txBox="1"/>
          <p:nvPr/>
        </p:nvSpPr>
        <p:spPr>
          <a:xfrm>
            <a:off x="923405" y="266273"/>
            <a:ext cx="7297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Paquete: P02 - Gestión de auditorías internas del SGSI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9516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BFDB7A5-2935-7288-ABF1-7AD29D4C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58" y="882788"/>
            <a:ext cx="4500284" cy="11953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CED4BA6-01AA-44F6-23C1-E356ED461E3B}"/>
              </a:ext>
            </a:extLst>
          </p:cNvPr>
          <p:cNvSpPr txBox="1"/>
          <p:nvPr/>
        </p:nvSpPr>
        <p:spPr>
          <a:xfrm>
            <a:off x="2600325" y="29801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Paquete: P03 – Reutilizables</a:t>
            </a:r>
          </a:p>
          <a:p>
            <a:endParaRPr lang="es-PE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64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343625E-90DB-B08A-C266-605FDFB6C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99" y="0"/>
            <a:ext cx="5419725" cy="51435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5237E51-E659-3649-7C80-5A165315AAFD}"/>
              </a:ext>
            </a:extLst>
          </p:cNvPr>
          <p:cNvSpPr txBox="1"/>
          <p:nvPr/>
        </p:nvSpPr>
        <p:spPr>
          <a:xfrm>
            <a:off x="205731" y="1654122"/>
            <a:ext cx="25717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Red Hat Display" panose="020B0604020202020204" charset="0"/>
              </a:rPr>
              <a:t>Diagrama General de CU Estructurado</a:t>
            </a:r>
          </a:p>
          <a:p>
            <a:pPr algn="ctr"/>
            <a:r>
              <a:rPr lang="es-ES" sz="2000" b="1" dirty="0">
                <a:latin typeface="Red Hat Display" panose="020B0604020202020204" charset="0"/>
              </a:rPr>
              <a:t>(Sistema)</a:t>
            </a:r>
          </a:p>
          <a:p>
            <a:endParaRPr lang="es-PE" dirty="0"/>
          </a:p>
        </p:txBody>
      </p:sp>
      <p:pic>
        <p:nvPicPr>
          <p:cNvPr id="12" name="Google Shape;193;p34">
            <a:extLst>
              <a:ext uri="{FF2B5EF4-FFF2-40B4-BE49-F238E27FC236}">
                <a16:creationId xmlns:a16="http://schemas.microsoft.com/office/drawing/2014/main" id="{85F3C346-08C8-7594-73E1-B9A1DE54B3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62" y="756425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8;p34">
            <a:extLst>
              <a:ext uri="{FF2B5EF4-FFF2-40B4-BE49-F238E27FC236}">
                <a16:creationId xmlns:a16="http://schemas.microsoft.com/office/drawing/2014/main" id="{F045A66B-3743-6852-03D6-32D1E79B80B9}"/>
              </a:ext>
            </a:extLst>
          </p:cNvPr>
          <p:cNvSpPr txBox="1">
            <a:spLocks/>
          </p:cNvSpPr>
          <p:nvPr/>
        </p:nvSpPr>
        <p:spPr>
          <a:xfrm>
            <a:off x="387837" y="94420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3769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3;p34">
            <a:extLst>
              <a:ext uri="{FF2B5EF4-FFF2-40B4-BE49-F238E27FC236}">
                <a16:creationId xmlns:a16="http://schemas.microsoft.com/office/drawing/2014/main" id="{31E5D812-EF90-3A2C-9741-5CB472E207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650" y="90395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8;p34">
            <a:extLst>
              <a:ext uri="{FF2B5EF4-FFF2-40B4-BE49-F238E27FC236}">
                <a16:creationId xmlns:a16="http://schemas.microsoft.com/office/drawing/2014/main" id="{E4BFDA8A-A17F-75F7-6280-E7D99EDE3E7A}"/>
              </a:ext>
            </a:extLst>
          </p:cNvPr>
          <p:cNvSpPr txBox="1">
            <a:spLocks/>
          </p:cNvSpPr>
          <p:nvPr/>
        </p:nvSpPr>
        <p:spPr>
          <a:xfrm>
            <a:off x="504425" y="28841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09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7040C0-F9A5-AB7E-DDD5-1CC45CB7F617}"/>
              </a:ext>
            </a:extLst>
          </p:cNvPr>
          <p:cNvSpPr txBox="1"/>
          <p:nvPr/>
        </p:nvSpPr>
        <p:spPr>
          <a:xfrm>
            <a:off x="1194800" y="281555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Red Hat Display" panose="020B0604020202020204" charset="0"/>
              </a:rPr>
              <a:t>GUIs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7DABC2-F810-2965-B380-73AF25FF2922}"/>
              </a:ext>
            </a:extLst>
          </p:cNvPr>
          <p:cNvSpPr txBox="1"/>
          <p:nvPr/>
        </p:nvSpPr>
        <p:spPr>
          <a:xfrm>
            <a:off x="1680643" y="281555"/>
            <a:ext cx="548900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algn="ctr">
              <a:lnSpc>
                <a:spcPct val="150000"/>
              </a:lnSpc>
              <a:spcAft>
                <a:spcPts val="0"/>
              </a:spcAft>
            </a:pP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9.1. </a:t>
            </a:r>
            <a:r>
              <a:rPr lang="es-E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Especificación de caso de uso: Consultar salas</a:t>
            </a:r>
            <a:endParaRPr lang="es-PE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B0800FA-47D0-BD61-310C-295D06BF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55" y="709015"/>
            <a:ext cx="5400040" cy="42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4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E07E6AC-7899-854C-BEC4-11895D329E6F}"/>
              </a:ext>
            </a:extLst>
          </p:cNvPr>
          <p:cNvSpPr txBox="1"/>
          <p:nvPr/>
        </p:nvSpPr>
        <p:spPr>
          <a:xfrm>
            <a:off x="1352550" y="121966"/>
            <a:ext cx="3019425" cy="59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sz="32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</a:t>
            </a:r>
            <a:endParaRPr lang="es-PE" sz="320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43FDD4A-899A-14AB-58BD-BF0A8B9150F8}"/>
              </a:ext>
            </a:extLst>
          </p:cNvPr>
          <p:cNvSpPr txBox="1"/>
          <p:nvPr/>
        </p:nvSpPr>
        <p:spPr>
          <a:xfrm>
            <a:off x="173379" y="72623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Morales Navarro, Mirella </a:t>
            </a:r>
            <a:endParaRPr lang="es-P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FD476C-6833-AF9C-07AF-BDEBA4152B48}"/>
              </a:ext>
            </a:extLst>
          </p:cNvPr>
          <p:cNvSpPr txBox="1"/>
          <p:nvPr/>
        </p:nvSpPr>
        <p:spPr>
          <a:xfrm>
            <a:off x="6664901" y="761404"/>
            <a:ext cx="199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b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Balbin </a:t>
            </a:r>
            <a:r>
              <a:rPr lang="es-PE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Rivadeneyra</a:t>
            </a:r>
            <a:r>
              <a:rPr lang="es-PE" sz="1400" b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Angelo </a:t>
            </a:r>
            <a:r>
              <a:rPr lang="es-PE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Marcel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BA74A5-525B-044C-CE1B-F3A2A1C1775F}"/>
              </a:ext>
            </a:extLst>
          </p:cNvPr>
          <p:cNvSpPr txBox="1"/>
          <p:nvPr/>
        </p:nvSpPr>
        <p:spPr>
          <a:xfrm>
            <a:off x="1660225" y="2868978"/>
            <a:ext cx="199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Iparraguirre Alanya, Carlos Genaro</a:t>
            </a:r>
            <a:endParaRPr lang="es-P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A1E7A1-E3B4-DE99-DB76-DAE5B9EB27EA}"/>
              </a:ext>
            </a:extLst>
          </p:cNvPr>
          <p:cNvSpPr txBox="1"/>
          <p:nvPr/>
        </p:nvSpPr>
        <p:spPr>
          <a:xfrm>
            <a:off x="5092107" y="2847351"/>
            <a:ext cx="199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Romero Urbina, Adhemar Alessandro</a:t>
            </a:r>
            <a:endParaRPr lang="es-P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F6641E-98E7-4B34-7B53-90F106B70F8D}"/>
              </a:ext>
            </a:extLst>
          </p:cNvPr>
          <p:cNvSpPr txBox="1"/>
          <p:nvPr/>
        </p:nvSpPr>
        <p:spPr>
          <a:xfrm>
            <a:off x="3169548" y="961060"/>
            <a:ext cx="2558400" cy="311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933575" algn="l"/>
              </a:tabLst>
            </a:pPr>
            <a:r>
              <a:rPr lang="es-PE" sz="14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Condori Copari, Luis Ángel </a:t>
            </a:r>
            <a:endParaRPr lang="es-PE" sz="140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73F7AF-6F5F-8DC5-A465-411CFEF2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9785" y="1534754"/>
            <a:ext cx="1384679" cy="10363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EA003F-EE7E-567C-6CD3-EEED50EF62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48" r="7096"/>
          <a:stretch/>
        </p:blipFill>
        <p:spPr>
          <a:xfrm>
            <a:off x="3930573" y="1367549"/>
            <a:ext cx="1036351" cy="138468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DE7A2B-4CE4-4154-F4C7-21E69CA11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197" y="1446791"/>
            <a:ext cx="1100696" cy="13921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E723DD6-2EDC-18DF-0724-32CA1978D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559" y="3445098"/>
            <a:ext cx="1007819" cy="144538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61E7C13-CE7A-2F04-7DBB-77295DCEC9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14" r="23960"/>
          <a:stretch/>
        </p:blipFill>
        <p:spPr>
          <a:xfrm>
            <a:off x="2088492" y="3426583"/>
            <a:ext cx="1134189" cy="148241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08851B2-C854-7F42-EABE-49CCB2A62AC3}"/>
              </a:ext>
            </a:extLst>
          </p:cNvPr>
          <p:cNvSpPr txBox="1"/>
          <p:nvPr/>
        </p:nvSpPr>
        <p:spPr>
          <a:xfrm>
            <a:off x="1009649" y="260242"/>
            <a:ext cx="646747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algn="ctr">
              <a:lnSpc>
                <a:spcPct val="150000"/>
              </a:lnSpc>
              <a:spcAft>
                <a:spcPts val="0"/>
              </a:spcAft>
            </a:pP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9.2. Especificación de caso de uso: Consultar convocatorias</a:t>
            </a:r>
            <a:endParaRPr lang="es-PE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B359693-69BC-8ECC-6557-4E542DD6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84" y="686543"/>
            <a:ext cx="5400040" cy="41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5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A9BA2B1-424E-34EC-1CA9-5C66B0926428}"/>
              </a:ext>
            </a:extLst>
          </p:cNvPr>
          <p:cNvSpPr txBox="1"/>
          <p:nvPr/>
        </p:nvSpPr>
        <p:spPr>
          <a:xfrm>
            <a:off x="247650" y="203092"/>
            <a:ext cx="7734299" cy="658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algn="ctr">
              <a:lnSpc>
                <a:spcPct val="150000"/>
              </a:lnSpc>
            </a:pP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9.3. </a:t>
            </a:r>
            <a:r>
              <a:rPr lang="es-E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Especificación de caso de uso: Generar reserva de salas y convocatorias</a:t>
            </a:r>
            <a:endParaRPr lang="es-PE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algn="ctr">
              <a:lnSpc>
                <a:spcPct val="150000"/>
              </a:lnSpc>
              <a:spcAft>
                <a:spcPts val="0"/>
              </a:spcAft>
            </a:pPr>
            <a:endParaRPr lang="es-PE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9AFC9B-9A3B-30EA-1EF0-C791B910B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532253"/>
            <a:ext cx="4271962" cy="44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3A10F0B-2F5B-5EB9-4DC1-EA7590E66F08}"/>
              </a:ext>
            </a:extLst>
          </p:cNvPr>
          <p:cNvSpPr txBox="1"/>
          <p:nvPr/>
        </p:nvSpPr>
        <p:spPr>
          <a:xfrm>
            <a:off x="247650" y="203092"/>
            <a:ext cx="7734299" cy="658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algn="ctr">
              <a:lnSpc>
                <a:spcPct val="150000"/>
              </a:lnSpc>
            </a:pP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9.4. </a:t>
            </a:r>
            <a:r>
              <a:rPr lang="es-E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Especificación de caso de uso: Generar TDR</a:t>
            </a:r>
            <a:endParaRPr lang="es-PE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algn="ctr">
              <a:lnSpc>
                <a:spcPct val="150000"/>
              </a:lnSpc>
              <a:spcAft>
                <a:spcPts val="0"/>
              </a:spcAft>
            </a:pPr>
            <a:endParaRPr lang="es-PE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82D939F-3B10-D887-C947-84D753A1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80" y="638174"/>
            <a:ext cx="5400040" cy="430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0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F694CBE-3D01-9761-FCC2-0D7FA4D99C55}"/>
              </a:ext>
            </a:extLst>
          </p:cNvPr>
          <p:cNvSpPr txBox="1"/>
          <p:nvPr/>
        </p:nvSpPr>
        <p:spPr>
          <a:xfrm>
            <a:off x="304800" y="79267"/>
            <a:ext cx="7734299" cy="658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algn="ctr">
              <a:lnSpc>
                <a:spcPct val="150000"/>
              </a:lnSpc>
            </a:pP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9.5. </a:t>
            </a:r>
            <a:r>
              <a:rPr lang="es-E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Especificación de caso de uso: Registrar SAC</a:t>
            </a:r>
            <a:endParaRPr lang="es-PE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algn="ctr">
              <a:lnSpc>
                <a:spcPct val="150000"/>
              </a:lnSpc>
              <a:spcAft>
                <a:spcPts val="0"/>
              </a:spcAft>
            </a:pPr>
            <a:endParaRPr lang="es-PE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9025AC6-E064-AFE5-6E76-688C86C1B92C}"/>
              </a:ext>
            </a:extLst>
          </p:cNvPr>
          <p:cNvGrpSpPr/>
          <p:nvPr/>
        </p:nvGrpSpPr>
        <p:grpSpPr>
          <a:xfrm>
            <a:off x="788613" y="574040"/>
            <a:ext cx="7824229" cy="4490193"/>
            <a:chOff x="788613" y="574040"/>
            <a:chExt cx="7824229" cy="4490193"/>
          </a:xfrm>
        </p:grpSpPr>
        <p:pic>
          <p:nvPicPr>
            <p:cNvPr id="7" name="Imagen 6" descr="Interfaz de usuario gráfica&#10;&#10;Descripción generada automáticamente">
              <a:extLst>
                <a:ext uri="{FF2B5EF4-FFF2-40B4-BE49-F238E27FC236}">
                  <a16:creationId xmlns:a16="http://schemas.microsoft.com/office/drawing/2014/main" id="{AD49FA37-107C-B675-2185-20E9320E7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613" y="574040"/>
              <a:ext cx="7824229" cy="4490193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CBAF1DB-868E-1E8A-8270-694F214A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800" y="2698901"/>
              <a:ext cx="7474817" cy="237284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99EBD04-8E5E-1A6A-47D5-74D861BE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4863" y="1412268"/>
              <a:ext cx="1437511" cy="448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55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3;p34">
            <a:extLst>
              <a:ext uri="{FF2B5EF4-FFF2-40B4-BE49-F238E27FC236}">
                <a16:creationId xmlns:a16="http://schemas.microsoft.com/office/drawing/2014/main" id="{A1A411EB-9DCF-8E69-78A1-0D483438625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650" y="90395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D2F0B0B-0E48-71C8-07D3-ED591995B6FF}"/>
              </a:ext>
            </a:extLst>
          </p:cNvPr>
          <p:cNvSpPr txBox="1"/>
          <p:nvPr/>
        </p:nvSpPr>
        <p:spPr>
          <a:xfrm>
            <a:off x="642350" y="303804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bg1"/>
                </a:solidFill>
                <a:latin typeface="Red Hat Display" panose="020B0604020202020204" charset="0"/>
              </a:rPr>
              <a:t>10</a:t>
            </a:r>
            <a:endParaRPr lang="es-PE" sz="1800" b="1" dirty="0">
              <a:solidFill>
                <a:schemeClr val="bg1"/>
              </a:solidFill>
              <a:latin typeface="Red Hat Display" panose="020B060402020202020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F1AE7AC-8943-F3D9-11AF-0D1E8DC99FCB}"/>
              </a:ext>
            </a:extLst>
          </p:cNvPr>
          <p:cNvSpPr txBox="1"/>
          <p:nvPr/>
        </p:nvSpPr>
        <p:spPr>
          <a:xfrm>
            <a:off x="1194800" y="273026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Red Hat Display" panose="020B0604020202020204" charset="0"/>
              </a:rPr>
              <a:t>Conclusiones</a:t>
            </a:r>
            <a:endParaRPr lang="es-PE" sz="2000" b="1" dirty="0">
              <a:latin typeface="Red Hat Display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738FF6B-A09D-A32D-A5CF-62772FEAB61D}"/>
              </a:ext>
            </a:extLst>
          </p:cNvPr>
          <p:cNvSpPr txBox="1"/>
          <p:nvPr/>
        </p:nvSpPr>
        <p:spPr>
          <a:xfrm>
            <a:off x="609858" y="1069176"/>
            <a:ext cx="368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-Generar un programa para sistematizar algunos procesos, sería algo muy útil y mejoraría la eficacia del proceso, ya que en general es bastante amplio, por tanto será mejorado por aplicaciones externas a la empresa para maximizar su rendimiento</a:t>
            </a:r>
          </a:p>
          <a:p>
            <a:endParaRPr lang="es-ES" dirty="0"/>
          </a:p>
          <a:p>
            <a:r>
              <a:rPr lang="es-ES" dirty="0"/>
              <a:t>-El modelado de negocio permite tener un mejor entendimiento de las actividades involucradas en el flujo de cada proceso.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6007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 idx="2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" name="Google Shape;193;p34">
            <a:extLst>
              <a:ext uri="{FF2B5EF4-FFF2-40B4-BE49-F238E27FC236}">
                <a16:creationId xmlns:a16="http://schemas.microsoft.com/office/drawing/2014/main" id="{59DBFD7E-AFF1-8F2D-9797-5E93C3CA1B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893" y="20875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97;p34">
            <a:extLst>
              <a:ext uri="{FF2B5EF4-FFF2-40B4-BE49-F238E27FC236}">
                <a16:creationId xmlns:a16="http://schemas.microsoft.com/office/drawing/2014/main" id="{81074A93-BAB5-8332-7C9E-5B5CCB55157D}"/>
              </a:ext>
            </a:extLst>
          </p:cNvPr>
          <p:cNvSpPr txBox="1">
            <a:spLocks/>
          </p:cNvSpPr>
          <p:nvPr/>
        </p:nvSpPr>
        <p:spPr>
          <a:xfrm>
            <a:off x="1707339" y="208641"/>
            <a:ext cx="2707029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Introducción</a:t>
            </a:r>
          </a:p>
        </p:txBody>
      </p:sp>
      <p:sp>
        <p:nvSpPr>
          <p:cNvPr id="14" name="Google Shape;198;p34">
            <a:extLst>
              <a:ext uri="{FF2B5EF4-FFF2-40B4-BE49-F238E27FC236}">
                <a16:creationId xmlns:a16="http://schemas.microsoft.com/office/drawing/2014/main" id="{C7B8A83C-FB3B-CCBA-D610-776F1C11B2FF}"/>
              </a:ext>
            </a:extLst>
          </p:cNvPr>
          <p:cNvSpPr txBox="1">
            <a:spLocks/>
          </p:cNvSpPr>
          <p:nvPr/>
        </p:nvSpPr>
        <p:spPr>
          <a:xfrm>
            <a:off x="1415646" y="208641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01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D914321-B24B-F0C5-A024-0F163FF4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36" y="1845521"/>
            <a:ext cx="2707029" cy="1033200"/>
          </a:xfrm>
        </p:spPr>
        <p:txBody>
          <a:bodyPr/>
          <a:lstStyle/>
          <a:p>
            <a:r>
              <a:rPr lang="es-ES" dirty="0"/>
              <a:t>DESCRIPCION DEL CASO</a:t>
            </a:r>
            <a:endParaRPr lang="es-PE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6C8B42A-2D43-E561-0B2F-FF8E96F36964}"/>
              </a:ext>
            </a:extLst>
          </p:cNvPr>
          <p:cNvSpPr txBox="1"/>
          <p:nvPr/>
        </p:nvSpPr>
        <p:spPr>
          <a:xfrm>
            <a:off x="3638957" y="1027325"/>
            <a:ext cx="55050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b="1" dirty="0">
                <a:solidFill>
                  <a:schemeClr val="accent6">
                    <a:lumMod val="50000"/>
                  </a:schemeClr>
                </a:solidFill>
              </a:rPr>
              <a:t>CUN01 -Breve Descripción</a:t>
            </a:r>
          </a:p>
          <a:p>
            <a:pPr algn="just"/>
            <a:endParaRPr lang="es-ES" sz="18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es-ES" sz="1800" dirty="0">
                <a:solidFill>
                  <a:schemeClr val="accent6">
                    <a:lumMod val="50000"/>
                  </a:schemeClr>
                </a:solidFill>
              </a:rPr>
              <a:t>Gestionar las solicitudes de acciones correctivas como resultado de hallazgos de auditorías al SGSI, requerimientos de usuarios, incidentes de seguridad, etc.</a:t>
            </a:r>
          </a:p>
          <a:p>
            <a:pPr algn="just"/>
            <a:endParaRPr lang="es-ES" sz="18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es-PE" sz="1800" b="1" dirty="0">
                <a:solidFill>
                  <a:schemeClr val="accent6">
                    <a:lumMod val="50000"/>
                  </a:schemeClr>
                </a:solidFill>
              </a:rPr>
              <a:t>CUN02 </a:t>
            </a:r>
            <a:r>
              <a:rPr lang="es-ES" sz="1800" b="1" dirty="0">
                <a:solidFill>
                  <a:schemeClr val="accent6">
                    <a:lumMod val="50000"/>
                  </a:schemeClr>
                </a:solidFill>
              </a:rPr>
              <a:t>-Breve Descripción</a:t>
            </a:r>
            <a:endParaRPr lang="es-PE" sz="18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0" algn="just"/>
            <a:endParaRPr lang="es-ES" sz="1800" dirty="0">
              <a:solidFill>
                <a:schemeClr val="accent6">
                  <a:lumMod val="50000"/>
                </a:schemeClr>
              </a:solidFill>
            </a:endParaRPr>
          </a:p>
          <a:p>
            <a:pPr lvl="0" algn="just"/>
            <a:r>
              <a:rPr lang="es-ES" sz="1800" dirty="0">
                <a:solidFill>
                  <a:schemeClr val="accent6">
                    <a:lumMod val="50000"/>
                  </a:schemeClr>
                </a:solidFill>
              </a:rPr>
              <a:t>Ejecutar auditorías internas para atender posibles hallazgos y oportunidades de mejora del SGSI indicados en el informe de auditorías interna</a:t>
            </a:r>
            <a:endParaRPr lang="es-PE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41656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30" y="554832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62236" y="952898"/>
            <a:ext cx="2707029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Diagrama General del CUN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73883" y="74259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44224C-A9B9-A8A3-92BA-4B406B71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1538748"/>
            <a:ext cx="6267450" cy="3184066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98" y="52293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51603" y="921000"/>
            <a:ext cx="3899801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ECUN – CUN01 Gestión de Acciones Correctivas del SGSI 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63251" y="71070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03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DDD1BB9-94FC-9186-8D07-5B16E8A7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1" y="1506850"/>
            <a:ext cx="4525004" cy="314664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C88FBA4-13F6-5022-CDB4-959F03B99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015" y="1341600"/>
            <a:ext cx="4075462" cy="36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6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98" y="52293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51603" y="921000"/>
            <a:ext cx="3899801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ECUN – CUN02  </a:t>
            </a:r>
            <a:r>
              <a:rPr lang="es-ES" sz="2000" b="1" dirty="0">
                <a:latin typeface="Red Hat Display" panose="020B0604020202020204" charset="0"/>
              </a:rPr>
              <a:t>Gestión de Auditorías internas del SGSI</a:t>
            </a:r>
            <a:r>
              <a:rPr lang="en" sz="2000" b="1" dirty="0">
                <a:latin typeface="Red Hat Display" panose="020B0604020202020204" charset="0"/>
              </a:rPr>
              <a:t> 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63251" y="71070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E17206-1CDD-ECB2-908F-2A6D5ECCD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0" y="1377792"/>
            <a:ext cx="3053748" cy="6933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5BD26EF-F9BA-E70C-D2B3-EACB09DB6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10" y="2839262"/>
            <a:ext cx="2950357" cy="214178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5AE1EA9-F4AB-51B7-DB6A-E75F0ED03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715" y="1377792"/>
            <a:ext cx="2827591" cy="218525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52F85E4-8D0D-4597-81A3-EA46C3D893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640" y="3481278"/>
            <a:ext cx="2842666" cy="16342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C90A4DB-66C9-8032-F08D-A8A1DD751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553" y="1381698"/>
            <a:ext cx="2714135" cy="20995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3732CC0-F15D-3960-3591-F8BA9A0408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618" y="2129879"/>
            <a:ext cx="2827591" cy="6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3679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30" y="554832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62236" y="952898"/>
            <a:ext cx="2707029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Diagrama de Clases de Negocio – CUN01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73883" y="74259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04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A5EE69-EE83-F774-33A9-AF85274FF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05" y="1350964"/>
            <a:ext cx="4535570" cy="36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4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30" y="554832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62236" y="952898"/>
            <a:ext cx="2707029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Diagrama de Clases de Negocio – CUN02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73883" y="74259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B5E78D-4508-E26B-4F86-3FE2A887A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1294163"/>
            <a:ext cx="4743450" cy="367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59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93;p34">
            <a:extLst>
              <a:ext uri="{FF2B5EF4-FFF2-40B4-BE49-F238E27FC236}">
                <a16:creationId xmlns:a16="http://schemas.microsoft.com/office/drawing/2014/main" id="{D35817D9-8235-501A-54A2-BFB57D0D3E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29" y="352814"/>
            <a:ext cx="777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4">
            <a:extLst>
              <a:ext uri="{FF2B5EF4-FFF2-40B4-BE49-F238E27FC236}">
                <a16:creationId xmlns:a16="http://schemas.microsoft.com/office/drawing/2014/main" id="{984FC142-93DC-499B-B337-0384A668577D}"/>
              </a:ext>
            </a:extLst>
          </p:cNvPr>
          <p:cNvSpPr txBox="1">
            <a:spLocks/>
          </p:cNvSpPr>
          <p:nvPr/>
        </p:nvSpPr>
        <p:spPr>
          <a:xfrm>
            <a:off x="3362235" y="750880"/>
            <a:ext cx="3336276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Red Hat Display" panose="020B0604020202020204" charset="0"/>
              </a:rPr>
              <a:t>Diagrama de Actividades de Negocio – CUN01</a:t>
            </a:r>
          </a:p>
        </p:txBody>
      </p:sp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0E9963BD-81F8-0423-FFBE-230E664E94DC}"/>
              </a:ext>
            </a:extLst>
          </p:cNvPr>
          <p:cNvSpPr txBox="1">
            <a:spLocks/>
          </p:cNvSpPr>
          <p:nvPr/>
        </p:nvSpPr>
        <p:spPr>
          <a:xfrm>
            <a:off x="2673882" y="54058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lt1"/>
                </a:solidFill>
                <a:latin typeface="Red Hat Display" panose="020B0604020202020204" charset="0"/>
              </a:rPr>
              <a:t>05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9FBB1D-BF10-F9F7-81BF-0C58530BB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32" y="1101140"/>
            <a:ext cx="4669135" cy="35017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D267D6-0EDC-4D17-D92E-1C49BB703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243" y="1171480"/>
            <a:ext cx="4200525" cy="35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4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ush Background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AF0D2"/>
      </a:accent1>
      <a:accent2>
        <a:srgbClr val="B6D7A8"/>
      </a:accent2>
      <a:accent3>
        <a:srgbClr val="93C47D"/>
      </a:accent3>
      <a:accent4>
        <a:srgbClr val="93C47D"/>
      </a:accent4>
      <a:accent5>
        <a:srgbClr val="6AA84F"/>
      </a:accent5>
      <a:accent6>
        <a:srgbClr val="47862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375</Words>
  <Application>Microsoft Office PowerPoint</Application>
  <PresentationFormat>Presentación en pantalla (16:9)</PresentationFormat>
  <Paragraphs>71</Paragraphs>
  <Slides>24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Calibri</vt:lpstr>
      <vt:lpstr>Red Hat Display</vt:lpstr>
      <vt:lpstr>Times New Roman</vt:lpstr>
      <vt:lpstr>Verdana</vt:lpstr>
      <vt:lpstr>Karla</vt:lpstr>
      <vt:lpstr>Arial</vt:lpstr>
      <vt:lpstr>Brush Background by Slidesgo</vt:lpstr>
      <vt:lpstr>Presentación de PowerPoint</vt:lpstr>
      <vt:lpstr>Presentación de PowerPoint</vt:lpstr>
      <vt:lpstr>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Cooper</dc:creator>
  <cp:lastModifiedBy>I202116186 (Balbin Rivadeneyra,Angelo Marcel)</cp:lastModifiedBy>
  <cp:revision>26</cp:revision>
  <dcterms:modified xsi:type="dcterms:W3CDTF">2022-06-27T16:50:05Z</dcterms:modified>
</cp:coreProperties>
</file>